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66" r:id="rId4"/>
    <p:sldId id="265" r:id="rId5"/>
    <p:sldId id="258" r:id="rId6"/>
    <p:sldId id="260" r:id="rId7"/>
    <p:sldId id="262" r:id="rId8"/>
    <p:sldId id="263" r:id="rId9"/>
    <p:sldId id="264" r:id="rId10"/>
    <p:sldId id="276" r:id="rId11"/>
    <p:sldId id="275" r:id="rId12"/>
    <p:sldId id="270" r:id="rId13"/>
    <p:sldId id="269" r:id="rId14"/>
    <p:sldId id="268" r:id="rId15"/>
    <p:sldId id="277" r:id="rId16"/>
    <p:sldId id="271" r:id="rId17"/>
    <p:sldId id="272" r:id="rId18"/>
    <p:sldId id="273" r:id="rId19"/>
    <p:sldId id="278" r:id="rId20"/>
    <p:sldId id="281" r:id="rId21"/>
    <p:sldId id="274" r:id="rId22"/>
    <p:sldId id="279" r:id="rId23"/>
    <p:sldId id="280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7" name="Freeform 28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35" name="Rectangle 36"/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34" name="Group 38"/>
              <p:cNvGrpSpPr>
                <a:grpSpLocks/>
              </p:cNvGrpSpPr>
              <p:nvPr/>
            </p:nvGrpSpPr>
            <p:grpSpPr bwMode="auto"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36" name="Group 39"/>
                <p:cNvGrpSpPr>
                  <a:grpSpLocks/>
                </p:cNvGrpSpPr>
                <p:nvPr/>
              </p:nvGrpSpPr>
              <p:grpSpPr bwMode="auto"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50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>
                      <a:latin typeface="Times New Roman" charset="0"/>
                    </a:endParaRPr>
                  </a:p>
                </p:txBody>
              </p:sp>
              <p:sp>
                <p:nvSpPr>
                  <p:cNvPr id="51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>
                      <a:latin typeface="Times New Roman" charset="0"/>
                    </a:endParaRPr>
                  </a:p>
                </p:txBody>
              </p:sp>
              <p:sp>
                <p:nvSpPr>
                  <p:cNvPr id="52" name="AutoShape 42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>
                      <a:latin typeface="Times New Roman" charset="0"/>
                    </a:endParaRPr>
                  </a:p>
                </p:txBody>
              </p:sp>
              <p:sp>
                <p:nvSpPr>
                  <p:cNvPr id="53" name="AutoShape 43"/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>
                      <a:latin typeface="Times New Roman" charset="0"/>
                    </a:endParaRPr>
                  </a:p>
                </p:txBody>
              </p:sp>
            </p:grpSp>
            <p:sp>
              <p:nvSpPr>
                <p:cNvPr id="46" name="Rectangle 44"/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Times New Roman" charset="0"/>
                  </a:endParaRPr>
                </a:p>
              </p:txBody>
            </p:sp>
            <p:sp>
              <p:nvSpPr>
                <p:cNvPr id="47" name="Oval 45"/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spcBef>
                      <a:spcPct val="50000"/>
                    </a:spcBef>
                    <a:defRPr/>
                  </a:pPr>
                  <a:endParaRPr kumimoji="1" lang="ru-RU" sz="2400">
                    <a:latin typeface="Times New Roman" charset="0"/>
                  </a:endParaRPr>
                </a:p>
              </p:txBody>
            </p:sp>
            <p:sp>
              <p:nvSpPr>
                <p:cNvPr id="48" name="Oval 46"/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spcBef>
                      <a:spcPct val="50000"/>
                    </a:spcBef>
                    <a:defRPr/>
                  </a:pPr>
                  <a:endParaRPr kumimoji="1" lang="ru-RU" sz="2400">
                    <a:latin typeface="Times New Roman" charset="0"/>
                  </a:endParaRPr>
                </a:p>
              </p:txBody>
            </p:sp>
            <p:sp>
              <p:nvSpPr>
                <p:cNvPr id="49" name="Oval 47"/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spcBef>
                      <a:spcPct val="50000"/>
                    </a:spcBef>
                    <a:defRPr/>
                  </a:pPr>
                  <a:endParaRPr kumimoji="1" lang="ru-RU" sz="2400">
                    <a:latin typeface="Times New Roman" charset="0"/>
                  </a:endParaRPr>
                </a:p>
              </p:txBody>
            </p:sp>
          </p:grpSp>
          <p:grpSp>
            <p:nvGrpSpPr>
              <p:cNvPr id="37" name="Group 48"/>
              <p:cNvGrpSpPr>
                <a:grpSpLocks/>
              </p:cNvGrpSpPr>
              <p:nvPr/>
            </p:nvGrpSpPr>
            <p:grpSpPr bwMode="auto"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39" name="Arc 49"/>
                <p:cNvSpPr>
                  <a:spLocks/>
                </p:cNvSpPr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Times New Roman" charset="0"/>
                  </a:endParaRPr>
                </a:p>
              </p:txBody>
            </p:sp>
            <p:sp>
              <p:nvSpPr>
                <p:cNvPr id="40" name="Arc 50"/>
                <p:cNvSpPr>
                  <a:spLocks/>
                </p:cNvSpPr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Times New Roman" charset="0"/>
                  </a:endParaRPr>
                </a:p>
              </p:txBody>
            </p:sp>
            <p:sp>
              <p:nvSpPr>
                <p:cNvPr id="41" name="AutoShape 51"/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Times New Roman" charset="0"/>
                  </a:endParaRPr>
                </a:p>
              </p:txBody>
            </p:sp>
            <p:sp>
              <p:nvSpPr>
                <p:cNvPr id="42" name="Freeform 52"/>
                <p:cNvSpPr>
                  <a:spLocks/>
                </p:cNvSpPr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/>
                  <a:ahLst/>
                  <a:cxnLst>
                    <a:cxn ang="0">
                      <a:pos x="212" y="204"/>
                    </a:cxn>
                    <a:cxn ang="0">
                      <a:pos x="194" y="158"/>
                    </a:cxn>
                    <a:cxn ang="0">
                      <a:pos x="188" y="111"/>
                    </a:cxn>
                    <a:cxn ang="0">
                      <a:pos x="183" y="72"/>
                    </a:cxn>
                    <a:cxn ang="0">
                      <a:pos x="178" y="52"/>
                    </a:cxn>
                    <a:cxn ang="0">
                      <a:pos x="169" y="37"/>
                    </a:cxn>
                    <a:cxn ang="0">
                      <a:pos x="157" y="24"/>
                    </a:cxn>
                    <a:cxn ang="0">
                      <a:pos x="143" y="13"/>
                    </a:cxn>
                    <a:cxn ang="0">
                      <a:pos x="124" y="5"/>
                    </a:cxn>
                    <a:cxn ang="0">
                      <a:pos x="100" y="0"/>
                    </a:cxn>
                    <a:cxn ang="0">
                      <a:pos x="76" y="0"/>
                    </a:cxn>
                    <a:cxn ang="0">
                      <a:pos x="54" y="7"/>
                    </a:cxn>
                    <a:cxn ang="0">
                      <a:pos x="35" y="16"/>
                    </a:cxn>
                    <a:cxn ang="0">
                      <a:pos x="18" y="31"/>
                    </a:cxn>
                    <a:cxn ang="0">
                      <a:pos x="5" y="51"/>
                    </a:cxn>
                    <a:cxn ang="0">
                      <a:pos x="0" y="73"/>
                    </a:cxn>
                    <a:cxn ang="0">
                      <a:pos x="3" y="72"/>
                    </a:cxn>
                    <a:cxn ang="0">
                      <a:pos x="15" y="64"/>
                    </a:cxn>
                    <a:cxn ang="0">
                      <a:pos x="35" y="58"/>
                    </a:cxn>
                    <a:cxn ang="0">
                      <a:pos x="56" y="57"/>
                    </a:cxn>
                    <a:cxn ang="0">
                      <a:pos x="74" y="63"/>
                    </a:cxn>
                    <a:cxn ang="0">
                      <a:pos x="87" y="73"/>
                    </a:cxn>
                    <a:cxn ang="0">
                      <a:pos x="93" y="85"/>
                    </a:cxn>
                    <a:cxn ang="0">
                      <a:pos x="96" y="102"/>
                    </a:cxn>
                    <a:cxn ang="0">
                      <a:pos x="100" y="124"/>
                    </a:cxn>
                    <a:cxn ang="0">
                      <a:pos x="106" y="147"/>
                    </a:cxn>
                    <a:cxn ang="0">
                      <a:pos x="116" y="168"/>
                    </a:cxn>
                    <a:cxn ang="0">
                      <a:pos x="131" y="190"/>
                    </a:cxn>
                    <a:cxn ang="0">
                      <a:pos x="150" y="207"/>
                    </a:cxn>
                    <a:cxn ang="0">
                      <a:pos x="172" y="219"/>
                    </a:cxn>
                    <a:cxn ang="0">
                      <a:pos x="194" y="226"/>
                    </a:cxn>
                    <a:cxn ang="0">
                      <a:pos x="220" y="229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Times New Roman" charset="0"/>
                  </a:endParaRPr>
                </a:p>
              </p:txBody>
            </p:sp>
            <p:sp>
              <p:nvSpPr>
                <p:cNvPr id="43" name="Freeform 53"/>
                <p:cNvSpPr>
                  <a:spLocks/>
                </p:cNvSpPr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/>
                  <a:ahLst/>
                  <a:cxnLst>
                    <a:cxn ang="0">
                      <a:pos x="7" y="204"/>
                    </a:cxn>
                    <a:cxn ang="0">
                      <a:pos x="25" y="158"/>
                    </a:cxn>
                    <a:cxn ang="0">
                      <a:pos x="31" y="111"/>
                    </a:cxn>
                    <a:cxn ang="0">
                      <a:pos x="36" y="72"/>
                    </a:cxn>
                    <a:cxn ang="0">
                      <a:pos x="41" y="52"/>
                    </a:cxn>
                    <a:cxn ang="0">
                      <a:pos x="50" y="37"/>
                    </a:cxn>
                    <a:cxn ang="0">
                      <a:pos x="62" y="24"/>
                    </a:cxn>
                    <a:cxn ang="0">
                      <a:pos x="77" y="13"/>
                    </a:cxn>
                    <a:cxn ang="0">
                      <a:pos x="96" y="5"/>
                    </a:cxn>
                    <a:cxn ang="0">
                      <a:pos x="120" y="0"/>
                    </a:cxn>
                    <a:cxn ang="0">
                      <a:pos x="143" y="0"/>
                    </a:cxn>
                    <a:cxn ang="0">
                      <a:pos x="165" y="7"/>
                    </a:cxn>
                    <a:cxn ang="0">
                      <a:pos x="184" y="16"/>
                    </a:cxn>
                    <a:cxn ang="0">
                      <a:pos x="201" y="31"/>
                    </a:cxn>
                    <a:cxn ang="0">
                      <a:pos x="215" y="51"/>
                    </a:cxn>
                    <a:cxn ang="0">
                      <a:pos x="221" y="73"/>
                    </a:cxn>
                    <a:cxn ang="0">
                      <a:pos x="217" y="72"/>
                    </a:cxn>
                    <a:cxn ang="0">
                      <a:pos x="205" y="64"/>
                    </a:cxn>
                    <a:cxn ang="0">
                      <a:pos x="184" y="58"/>
                    </a:cxn>
                    <a:cxn ang="0">
                      <a:pos x="164" y="57"/>
                    </a:cxn>
                    <a:cxn ang="0">
                      <a:pos x="145" y="63"/>
                    </a:cxn>
                    <a:cxn ang="0">
                      <a:pos x="132" y="73"/>
                    </a:cxn>
                    <a:cxn ang="0">
                      <a:pos x="127" y="85"/>
                    </a:cxn>
                    <a:cxn ang="0">
                      <a:pos x="123" y="102"/>
                    </a:cxn>
                    <a:cxn ang="0">
                      <a:pos x="120" y="124"/>
                    </a:cxn>
                    <a:cxn ang="0">
                      <a:pos x="113" y="147"/>
                    </a:cxn>
                    <a:cxn ang="0">
                      <a:pos x="104" y="168"/>
                    </a:cxn>
                    <a:cxn ang="0">
                      <a:pos x="89" y="190"/>
                    </a:cxn>
                    <a:cxn ang="0">
                      <a:pos x="69" y="207"/>
                    </a:cxn>
                    <a:cxn ang="0">
                      <a:pos x="47" y="219"/>
                    </a:cxn>
                    <a:cxn ang="0">
                      <a:pos x="25" y="226"/>
                    </a:cxn>
                    <a:cxn ang="0">
                      <a:pos x="0" y="229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Times New Roman" charset="0"/>
                  </a:endParaRPr>
                </a:p>
              </p:txBody>
            </p:sp>
            <p:sp>
              <p:nvSpPr>
                <p:cNvPr id="44" name="Oval 54"/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>
                    <a:spcBef>
                      <a:spcPct val="50000"/>
                    </a:spcBef>
                    <a:defRPr/>
                  </a:pPr>
                  <a:endParaRPr kumimoji="1" lang="ru-RU" sz="2400">
                    <a:latin typeface="Times New Roman" charset="0"/>
                  </a:endParaRPr>
                </a:p>
              </p:txBody>
            </p:sp>
          </p:grpSp>
        </p:grpSp>
      </p:grpSp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253162" cy="23336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249987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743200" y="5410200"/>
            <a:ext cx="6248400" cy="457200"/>
          </a:xfrm>
        </p:spPr>
        <p:txBody>
          <a:bodyPr wrap="none"/>
          <a:lstStyle>
            <a:lvl1pPr>
              <a:defRPr sz="3200" b="1"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55" name="Rectangle 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6" name="Rectangle 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19938" y="228600"/>
            <a:ext cx="1871662" cy="6010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467350" cy="6010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8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16.02.2019</a:t>
            </a:fld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9525"/>
            <a:ext cx="1557338" cy="6878638"/>
            <a:chOff x="0" y="-6"/>
            <a:chExt cx="981" cy="4333"/>
          </a:xfrm>
        </p:grpSpPr>
        <p:sp>
          <p:nvSpPr>
            <p:cNvPr id="16387" name="Rectangle 3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88" name="Rectangle 4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16391" name="Freeform 7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2" name="Freeform 8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3" name="Freeform 9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4" name="Freeform 10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5" name="Freeform 11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6" name="Freeform 12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7" name="Freeform 13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8" name="Freeform 14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0" name="Rectangle 16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16401" name="Rectangle 17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2" name="Rectangle 18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  <a:defRPr/>
              </a:pPr>
              <a:endParaRPr kumimoji="1" lang="ru-RU" sz="2400">
                <a:latin typeface="Times New Roman" charset="0"/>
              </a:endParaRPr>
            </a:p>
          </p:txBody>
        </p:sp>
        <p:sp>
          <p:nvSpPr>
            <p:cNvPr id="16403" name="Freeform 19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4" name="Freeform 20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5" name="Freeform 21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6" name="Freeform 22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7" name="Freeform 23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8" name="Freeform 24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09" name="Freeform 25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10" name="Freeform 26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11" name="Freeform 27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12" name="Freeform 28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6413" name="Rectangle 29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059" name="Line 30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0" name="Line 31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500188" y="228600"/>
            <a:ext cx="74914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491412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6418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24600"/>
            <a:ext cx="14097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19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20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D135F68-4EB5-40F3-9108-67E2CB891D6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ipe dir="u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sz="3200" b="1" dirty="0" smtClean="0"/>
              <a:t>Методические рекомендации для педагогов по обучению детей с ограниченными возможностями здоровья в МБОУ «СОШ </a:t>
            </a:r>
            <a:r>
              <a:rPr lang="ru-RU" sz="3200" b="1" dirty="0" smtClean="0"/>
              <a:t>№2 </a:t>
            </a:r>
            <a:r>
              <a:rPr lang="ru-RU" sz="3200" b="1" dirty="0" err="1" smtClean="0"/>
              <a:t>с.Ачхой-Мартан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pic>
        <p:nvPicPr>
          <p:cNvPr id="10241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0104" y="54224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Синдромальный</a:t>
            </a:r>
            <a:r>
              <a:rPr lang="ru-RU" dirty="0" smtClean="0"/>
              <a:t>  анализ СКОУ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36%обучающихся - астенической формы (нарушение оптико-пространственных представлений, нарушение зрительно-двигательной координации.  </a:t>
            </a:r>
            <a:endParaRPr lang="en-US" sz="2000" dirty="0" smtClean="0"/>
          </a:p>
          <a:p>
            <a:r>
              <a:rPr lang="ru-RU" sz="2000" dirty="0" smtClean="0"/>
              <a:t>26% - </a:t>
            </a:r>
            <a:r>
              <a:rPr lang="ru-RU" sz="2000" dirty="0" err="1" smtClean="0"/>
              <a:t>стеническая</a:t>
            </a:r>
            <a:r>
              <a:rPr lang="ru-RU" sz="2000" dirty="0" smtClean="0"/>
              <a:t> форма умственной отсталости  (на кого ориентирована программа 8 вида).</a:t>
            </a:r>
          </a:p>
          <a:p>
            <a:r>
              <a:rPr lang="ru-RU" sz="2000" dirty="0" smtClean="0"/>
              <a:t>15% - </a:t>
            </a:r>
            <a:r>
              <a:rPr lang="ru-RU" sz="2000" dirty="0" err="1" smtClean="0"/>
              <a:t>отоническая</a:t>
            </a:r>
            <a:r>
              <a:rPr lang="ru-RU" sz="2000" dirty="0" smtClean="0"/>
              <a:t> форма (</a:t>
            </a:r>
            <a:r>
              <a:rPr lang="ru-RU" sz="2000" dirty="0" err="1" smtClean="0"/>
              <a:t>отгорожение</a:t>
            </a:r>
            <a:r>
              <a:rPr lang="ru-RU" sz="2000" dirty="0" smtClean="0"/>
              <a:t> от внешнего мира, тяжело вступают в контакт).</a:t>
            </a:r>
          </a:p>
          <a:p>
            <a:r>
              <a:rPr lang="ru-RU" sz="2000" dirty="0" smtClean="0"/>
              <a:t>10% - умственная отсталость </a:t>
            </a:r>
            <a:r>
              <a:rPr lang="ru-RU" sz="2000" dirty="0" err="1" smtClean="0"/>
              <a:t>дисфорической</a:t>
            </a:r>
            <a:r>
              <a:rPr lang="ru-RU" sz="2000" dirty="0" smtClean="0"/>
              <a:t> формы (агрессивные, драчливые, </a:t>
            </a:r>
            <a:r>
              <a:rPr lang="ru-RU" sz="2000" dirty="0" err="1" smtClean="0"/>
              <a:t>неуравновешанные</a:t>
            </a:r>
            <a:r>
              <a:rPr lang="ru-RU" sz="2000" dirty="0" smtClean="0"/>
              <a:t> дети)</a:t>
            </a:r>
          </a:p>
          <a:p>
            <a:r>
              <a:rPr lang="ru-RU" sz="2000" dirty="0" smtClean="0"/>
              <a:t>8% - РДА.</a:t>
            </a:r>
          </a:p>
          <a:p>
            <a:r>
              <a:rPr lang="ru-RU" sz="2000" dirty="0" smtClean="0"/>
              <a:t>5% - чистая шизофрения.</a:t>
            </a:r>
          </a:p>
          <a:p>
            <a:endParaRPr lang="ru-RU" dirty="0"/>
          </a:p>
        </p:txBody>
      </p:sp>
      <p:pic>
        <p:nvPicPr>
          <p:cNvPr id="4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i="1" smtClean="0"/>
              <a:t>Выбор программ ― основа обучения.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sz="2400" smtClean="0"/>
              <a:t>В </a:t>
            </a:r>
            <a:r>
              <a:rPr lang="x-none" sz="2400" i="1" smtClean="0"/>
              <a:t>начальной школе для </a:t>
            </a:r>
            <a:r>
              <a:rPr lang="x-none" sz="2400" smtClean="0"/>
              <a:t>обучения учащихся с особенностями развития за основу берутся:</a:t>
            </a:r>
            <a:endParaRPr lang="ru-RU" sz="2400" dirty="0" smtClean="0"/>
          </a:p>
          <a:p>
            <a:r>
              <a:rPr lang="x-none" sz="2400" smtClean="0"/>
              <a:t>программы  специальных  (коррекционных)  образовательных учреждений VIII вида для детей с нарушением интеллекта (авторы В. В. Воронкова, И. В. Коломыткина, Н. М. Барская, С. Ю. Ильина; 3. Н. Смирнова, Г. Н. Гусева, А. К. Аксенова, Э. В. Якубовская, А. А. Хилько, В. В. Эк, М. Н. Перова и др.);</a:t>
            </a:r>
            <a:endParaRPr lang="en-US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Разработка учебных планов и учебных программ.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При интегрированном обучении для детей с ОВЗ разрабатываются индивидуальные учебные планы на основе базисного учебного плана специального (коррекционного) образовательного учреждения соответствующего вида и отдельные рабочие программы по каждому учебному предмету учебного плана на основе примерных программ, рекомендованных для обучения ребенка, и на основании федеральных государственных образовательных стандартов.</a:t>
            </a:r>
          </a:p>
          <a:p>
            <a:r>
              <a:rPr lang="ru-RU" sz="1800" dirty="0" smtClean="0"/>
              <a:t>Для проведения коррекционных и развивающих занятий в учебном плане предусматриваются часы за счет части учебного плана, формируемого участниками образовательного процесса, либо за счет реализации программ дополнительного образования интеллектуально-познавательной направленности.</a:t>
            </a:r>
          </a:p>
          <a:p>
            <a:endParaRPr lang="ru-RU" dirty="0"/>
          </a:p>
        </p:txBody>
      </p:sp>
      <p:pic>
        <p:nvPicPr>
          <p:cNvPr id="24579" name="Picture 3" descr="C:\Documents and Settings\user\Мои документы\Мои рисунки\Рису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589240"/>
            <a:ext cx="1316003" cy="109267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Индивидуальный образовательный маршрут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Индивидуальный образовательный маршрут составляется на обучающегося с ОВЗ на учебный год и содержит реальные, конкретные цели, задачи и учебный материал, находящийся в сфере его ближайшего развития.</a:t>
            </a:r>
          </a:p>
          <a:p>
            <a:endParaRPr lang="ru-RU" dirty="0"/>
          </a:p>
        </p:txBody>
      </p:sp>
      <p:pic>
        <p:nvPicPr>
          <p:cNvPr id="5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652588" y="765175"/>
            <a:ext cx="7491412" cy="5473700"/>
          </a:xfrm>
        </p:spPr>
        <p:txBody>
          <a:bodyPr/>
          <a:lstStyle/>
          <a:p>
            <a:r>
              <a:rPr lang="ru-RU" sz="2400" dirty="0" smtClean="0"/>
              <a:t>В  младших классах осуществляется </a:t>
            </a:r>
            <a:r>
              <a:rPr lang="ru-RU" sz="2400" dirty="0" err="1" smtClean="0"/>
              <a:t>психолого-медико-педагогическое</a:t>
            </a:r>
            <a:r>
              <a:rPr lang="ru-RU" sz="2400" dirty="0" smtClean="0"/>
              <a:t> изучение личности обучающегося  с ограниченными возможностями здоровья, выявление его возможностей и индивидуальных особенностей  с целью выработки форм и методов организации образовательного процесса. Воспитанникам прививается интерес к получению знаний, формируются навыки учебной деятельности, самостоятельности. </a:t>
            </a:r>
            <a:endParaRPr lang="ru-RU" dirty="0"/>
          </a:p>
        </p:txBody>
      </p:sp>
      <p:pic>
        <p:nvPicPr>
          <p:cNvPr id="7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>
                <a:solidFill>
                  <a:srgbClr val="333300"/>
                </a:solidFill>
              </a:rPr>
              <a:t> </a:t>
            </a:r>
            <a:r>
              <a:rPr lang="ru-RU" sz="2400" dirty="0">
                <a:solidFill>
                  <a:srgbClr val="333300"/>
                </a:solidFill>
              </a:rPr>
              <a:t>Проводится работа по общему и речевому развитию воспитанников, коррекции нарушений моторики, отклонений в интеллектуальной и эмоционально-волевой сферах, </a:t>
            </a:r>
            <a:r>
              <a:rPr lang="ru-RU" sz="2400" dirty="0" smtClean="0">
                <a:solidFill>
                  <a:srgbClr val="333300"/>
                </a:solidFill>
              </a:rPr>
              <a:t>поведении.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9928461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Особые образовательные потребности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12776"/>
            <a:ext cx="7491412" cy="4714875"/>
          </a:xfrm>
        </p:spPr>
        <p:txBody>
          <a:bodyPr/>
          <a:lstStyle/>
          <a:p>
            <a:r>
              <a:rPr lang="ru-RU" sz="2000" dirty="0" smtClean="0"/>
              <a:t>использовать специальные методы, приемы и средства обучения (в том числе специализированные компьютерные технологии), </a:t>
            </a:r>
          </a:p>
          <a:p>
            <a:r>
              <a:rPr lang="ru-RU" sz="2000" dirty="0" smtClean="0"/>
              <a:t>индивидуализировать обучение в большей степени, чем требуется для нормально развивающегося ребенка;</a:t>
            </a:r>
          </a:p>
          <a:p>
            <a:r>
              <a:rPr lang="ru-RU" sz="2000" dirty="0" smtClean="0"/>
              <a:t> максимально раздвигать образовательное пространство за пределы образовательного учреждения</a:t>
            </a:r>
            <a:endParaRPr lang="ru-RU" dirty="0"/>
          </a:p>
        </p:txBody>
      </p:sp>
      <p:pic>
        <p:nvPicPr>
          <p:cNvPr id="7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52588" y="548680"/>
            <a:ext cx="7491412" cy="1143000"/>
          </a:xfrm>
        </p:spPr>
        <p:txBody>
          <a:bodyPr/>
          <a:lstStyle/>
          <a:p>
            <a:r>
              <a:rPr lang="ru-RU" sz="3200" dirty="0" smtClean="0"/>
              <a:t>Общие принципы и правила коррекционной работы: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51709" y="1556792"/>
            <a:ext cx="7491412" cy="4714875"/>
          </a:xfrm>
        </p:spPr>
        <p:txBody>
          <a:bodyPr/>
          <a:lstStyle/>
          <a:p>
            <a:r>
              <a:rPr lang="ru-RU" sz="2000" dirty="0" smtClean="0"/>
              <a:t>1. Индивидуальный подход к каждому ученику.</a:t>
            </a:r>
          </a:p>
          <a:p>
            <a:r>
              <a:rPr lang="ru-RU" sz="2000" dirty="0" smtClean="0"/>
              <a:t>2. Предотвращение наступления утомления, используя для этого разнообразные средства (чередование умственной и практической деятельности, преподнесение материала небольшими дозами, использование интересного и красочного дидактического материала и средств наглядности).</a:t>
            </a:r>
          </a:p>
          <a:p>
            <a:r>
              <a:rPr lang="ru-RU" sz="2000" dirty="0" smtClean="0"/>
              <a:t>3. Использование методов, активизирующих познавательную деятельность учащихся, развивающих их устную и письменную речь и формирующих необходимые учебные навыки.</a:t>
            </a:r>
          </a:p>
          <a:p>
            <a:endParaRPr lang="ru-RU" dirty="0"/>
          </a:p>
        </p:txBody>
      </p:sp>
      <p:pic>
        <p:nvPicPr>
          <p:cNvPr id="8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2588" y="404664"/>
            <a:ext cx="7491412" cy="1143000"/>
          </a:xfrm>
        </p:spPr>
        <p:txBody>
          <a:bodyPr/>
          <a:lstStyle/>
          <a:p>
            <a:r>
              <a:rPr lang="ru-RU" sz="2400" dirty="0" smtClean="0"/>
              <a:t>Эффективными приемами коррекционного воздействия на эмоциональную и познавательную сферу детей с ОВЗ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игровые ситуации;</a:t>
            </a:r>
          </a:p>
          <a:p>
            <a:r>
              <a:rPr lang="ru-RU" sz="2400" dirty="0" smtClean="0"/>
              <a:t> дидактические игры, которые связаны с поиском видовых и родовых признаков предметов;</a:t>
            </a:r>
          </a:p>
          <a:p>
            <a:r>
              <a:rPr lang="ru-RU" sz="2400" dirty="0" smtClean="0"/>
              <a:t> игровые тренинги, способствующие развитию умения общаться с другими;</a:t>
            </a:r>
          </a:p>
        </p:txBody>
      </p:sp>
      <p:pic>
        <p:nvPicPr>
          <p:cNvPr id="7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</a:t>
            </a:r>
            <a:r>
              <a:rPr lang="ru-RU" sz="2400" dirty="0" err="1"/>
              <a:t>П</a:t>
            </a:r>
            <a:r>
              <a:rPr lang="ru-RU" sz="2400" dirty="0" err="1" smtClean="0"/>
              <a:t>сихогимнастика</a:t>
            </a:r>
            <a:r>
              <a:rPr lang="ru-RU" sz="2400" dirty="0" smtClean="0"/>
              <a:t> и релаксация, позволяющие снять мышечные спазмы и зажимы, особенно в области лица и кистей рук.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/>
          <p:cNvSpPr>
            <a:spLocks noChangeArrowheads="1"/>
          </p:cNvSpPr>
          <p:nvPr/>
        </p:nvSpPr>
        <p:spPr bwMode="auto">
          <a:xfrm>
            <a:off x="1619672" y="116632"/>
            <a:ext cx="734481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</a:rPr>
              <a:t>НОРМАТИВНО-ПРАВОВАЯ БАЗА ВВЕДЕНИЯ ФГОС НОО для детей с ОВЗ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</a:rPr>
              <a:t>(Федеральный уровень)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1331640" y="919425"/>
            <a:ext cx="7560840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63525" indent="-263525" algn="just">
              <a:buFont typeface="Wingdings" pitchFamily="2" charset="2"/>
              <a:buChar char="ü"/>
            </a:pPr>
            <a:endParaRPr lang="ru-RU" sz="900" dirty="0">
              <a:ea typeface="Calibri" pitchFamily="34" charset="0"/>
              <a:cs typeface="Times New Roman" pitchFamily="18" charset="0"/>
            </a:endParaRP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Конституция Российской Федерации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Федеральный  закон Российской Федерации «Об образовании в Российской Федерации» №273-ФЗ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Федеральный  закон «Об основных гарантиях прав ребёнка в Российской Федерации»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Федеральный закон «Об образовании лиц с ОВЗ (специальном образовании)»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Федеральный  закон «О социальной защите инвалидов  в Российской Федерации»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Федеральный  закон «О  ратификации  Конвенции  о правах  инвалидов»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Конвенция ООН о правах ребёнка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Конвенция ООН о правах инвалидов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Концепция федерального государственного образовательного стандарта для обучающихся с ограниченными возможностями здоровья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Проекты стандартов начального общего образования для обучающихся с ограниченными возможностями здоровья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Примерная адаптированная основная образовательная программа начального общего образования</a:t>
            </a:r>
          </a:p>
          <a:p>
            <a:pPr marL="263525" indent="-263525" algn="just" eaLnBrk="0" hangingPunct="0">
              <a:buFont typeface="Wingdings" pitchFamily="2" charset="2"/>
              <a:buChar char="ü"/>
            </a:pPr>
            <a:endParaRPr lang="ru-RU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/>
              <a:t>Эффективными приемами коррекционного воздействия на эмоциональную и познавательную сферу детей с ОВЗ являются: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использование </a:t>
            </a:r>
            <a:r>
              <a:rPr lang="ru-RU" sz="2400" dirty="0"/>
              <a:t>разнообразной наглядности; </a:t>
            </a:r>
          </a:p>
          <a:p>
            <a:r>
              <a:rPr lang="ru-RU" sz="2400" dirty="0" smtClean="0"/>
              <a:t>максимальное </a:t>
            </a:r>
            <a:r>
              <a:rPr lang="ru-RU" sz="2400" dirty="0"/>
              <a:t>включение анализаторов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п</a:t>
            </a:r>
            <a:r>
              <a:rPr lang="ru-RU" sz="2400" dirty="0" smtClean="0"/>
              <a:t>рименение </a:t>
            </a:r>
            <a:r>
              <a:rPr lang="ru-RU" sz="2400" dirty="0"/>
              <a:t>облегченных видов </a:t>
            </a:r>
            <a:r>
              <a:rPr lang="ru-RU" sz="2400" dirty="0" smtClean="0"/>
              <a:t>работ;</a:t>
            </a:r>
          </a:p>
          <a:p>
            <a:r>
              <a:rPr lang="ru-RU" sz="2400" dirty="0"/>
              <a:t>в</a:t>
            </a:r>
            <a:r>
              <a:rPr lang="ru-RU" sz="2400" dirty="0" smtClean="0"/>
              <a:t>ыбор </a:t>
            </a:r>
            <a:r>
              <a:rPr lang="ru-RU" sz="2400" dirty="0"/>
              <a:t>частично-поисковых приемов,  проблемных ситуаций</a:t>
            </a:r>
            <a:r>
              <a:rPr lang="ru-RU" sz="2400" dirty="0" smtClean="0"/>
              <a:t>.;</a:t>
            </a:r>
          </a:p>
          <a:p>
            <a:r>
              <a:rPr lang="ru-RU" sz="2400" dirty="0" smtClean="0"/>
              <a:t> соотнесение </a:t>
            </a:r>
            <a:r>
              <a:rPr lang="ru-RU" sz="2400" dirty="0"/>
              <a:t>учебного материала с конкретной жизненной </a:t>
            </a:r>
            <a:r>
              <a:rPr lang="ru-RU" sz="2400" dirty="0" smtClean="0"/>
              <a:t>ситуацией;</a:t>
            </a:r>
            <a:endParaRPr lang="ru-RU" sz="2400" dirty="0"/>
          </a:p>
          <a:p>
            <a:r>
              <a:rPr lang="ru-RU" sz="2400" dirty="0" smtClean="0"/>
              <a:t>применение </a:t>
            </a:r>
            <a:r>
              <a:rPr lang="ru-RU" sz="2400" dirty="0"/>
              <a:t>различных видов оценивания.</a:t>
            </a:r>
          </a:p>
          <a:p>
            <a:endParaRPr lang="ru-RU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113284" y="4816599"/>
            <a:ext cx="2463924" cy="2041401"/>
            <a:chOff x="1824" y="633"/>
            <a:chExt cx="2834" cy="2849"/>
          </a:xfrm>
        </p:grpSpPr>
        <p:sp>
          <p:nvSpPr>
            <p:cNvPr id="5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833605173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03648" y="692696"/>
            <a:ext cx="3754760" cy="4691063"/>
          </a:xfrm>
        </p:spPr>
        <p:txBody>
          <a:bodyPr/>
          <a:lstStyle/>
          <a:p>
            <a:pPr algn="ctr"/>
            <a:r>
              <a:rPr lang="ru-RU" sz="2800" dirty="0" err="1" smtClean="0"/>
              <a:t>Е.А.Екжанова</a:t>
            </a:r>
            <a:r>
              <a:rPr lang="ru-RU" sz="2800" dirty="0" smtClean="0"/>
              <a:t>, </a:t>
            </a:r>
            <a:r>
              <a:rPr lang="ru-RU" sz="2800" dirty="0" err="1" smtClean="0"/>
              <a:t>Е.В.Резникова</a:t>
            </a:r>
            <a:endParaRPr lang="ru-RU" sz="2800" dirty="0" smtClean="0"/>
          </a:p>
          <a:p>
            <a:pPr algn="ctr"/>
            <a:r>
              <a:rPr lang="ru-RU" sz="2800" dirty="0" smtClean="0"/>
              <a:t>«Основы интегрированного обучения»</a:t>
            </a:r>
            <a:endParaRPr lang="ru-RU" sz="2800" dirty="0"/>
          </a:p>
        </p:txBody>
      </p:sp>
      <p:pic>
        <p:nvPicPr>
          <p:cNvPr id="5" name="Picture 4" descr="Основы интегрированного обучения. Учебное пособие для вузов - Е. А. Екжанова, Е. В. Резников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4475" y="332656"/>
            <a:ext cx="3742829" cy="553984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692696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Литература:</a:t>
            </a:r>
          </a:p>
          <a:p>
            <a:endParaRPr lang="ru-RU" b="1" dirty="0"/>
          </a:p>
          <a:p>
            <a:r>
              <a:rPr lang="ru-RU" b="1" dirty="0"/>
              <a:t>Дефектология. Словарь-справочник / под ред. Б. П. </a:t>
            </a:r>
            <a:r>
              <a:rPr lang="ru-RU" b="1" dirty="0" err="1"/>
              <a:t>Пузанова</a:t>
            </a:r>
            <a:r>
              <a:rPr lang="ru-RU" b="1" dirty="0"/>
              <a:t>. – М.: Педагогика, 1996. – 236 с</a:t>
            </a:r>
            <a:r>
              <a:rPr lang="ru-RU" b="1" dirty="0" smtClean="0"/>
              <a:t>.</a:t>
            </a:r>
          </a:p>
          <a:p>
            <a:endParaRPr lang="ru-RU" b="1" dirty="0"/>
          </a:p>
          <a:p>
            <a:r>
              <a:rPr lang="ru-RU" b="1" dirty="0" err="1"/>
              <a:t>Малофеев</a:t>
            </a:r>
            <a:r>
              <a:rPr lang="ru-RU" b="1" dirty="0"/>
              <a:t>, Н. Н. Базовые модели интегрированного обучения / Н. Н. </a:t>
            </a:r>
            <a:r>
              <a:rPr lang="ru-RU" b="1" dirty="0" err="1"/>
              <a:t>Малофеев</a:t>
            </a:r>
            <a:r>
              <a:rPr lang="ru-RU" b="1" dirty="0"/>
              <a:t>, Н. Д. </a:t>
            </a:r>
            <a:r>
              <a:rPr lang="ru-RU" b="1" dirty="0" err="1"/>
              <a:t>Шматко</a:t>
            </a:r>
            <a:r>
              <a:rPr lang="ru-RU" b="1" dirty="0"/>
              <a:t> // Дефектология. – 2008. – № 1. – С. </a:t>
            </a:r>
            <a:r>
              <a:rPr lang="ru-RU" b="1" dirty="0" smtClean="0"/>
              <a:t>71-78</a:t>
            </a:r>
          </a:p>
          <a:p>
            <a:endParaRPr lang="ru-RU" b="1" dirty="0" smtClean="0"/>
          </a:p>
          <a:p>
            <a:r>
              <a:rPr lang="ru-RU" b="1" dirty="0" err="1" smtClean="0"/>
              <a:t>Е.А.Екжанова</a:t>
            </a:r>
            <a:r>
              <a:rPr lang="ru-RU" b="1" dirty="0"/>
              <a:t>, </a:t>
            </a:r>
            <a:r>
              <a:rPr lang="ru-RU" b="1" dirty="0" err="1"/>
              <a:t>Е.В.Резникова</a:t>
            </a:r>
            <a:endParaRPr lang="ru-RU" b="1" dirty="0"/>
          </a:p>
          <a:p>
            <a:r>
              <a:rPr lang="ru-RU" b="1" dirty="0"/>
              <a:t>«Основы интегрированного обучения</a:t>
            </a:r>
            <a:r>
              <a:rPr lang="ru-RU" b="1" dirty="0" smtClean="0"/>
              <a:t>», Дрофа 2008 </a:t>
            </a:r>
            <a:endParaRPr lang="ru-RU" b="1" dirty="0"/>
          </a:p>
        </p:txBody>
      </p:sp>
      <p:pic>
        <p:nvPicPr>
          <p:cNvPr id="3" name="Picture 1" descr="C:\Documents and Settings\user\Мои документы\Мои рисунки\Школьная\risunok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270003"/>
            <a:ext cx="6799312" cy="15879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5189951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1652588" y="1524000"/>
            <a:ext cx="7491412" cy="4714875"/>
          </a:xfrm>
        </p:spPr>
        <p:txBody>
          <a:bodyPr/>
          <a:lstStyle/>
          <a:p>
            <a:pPr marL="0" indent="0" algn="ctr">
              <a:buNone/>
            </a:pPr>
            <a:r>
              <a:rPr lang="ru-RU" sz="7200" dirty="0" smtClean="0"/>
              <a:t>Спасибо </a:t>
            </a:r>
          </a:p>
          <a:p>
            <a:pPr marL="0" indent="0" algn="ctr">
              <a:buNone/>
            </a:pPr>
            <a:r>
              <a:rPr lang="ru-RU" sz="7200" dirty="0" smtClean="0"/>
              <a:t>за внимание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138685639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онцепция Специального Федерального государственного образовательного стандарта для детей с ограниченными возможностями здоровь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636912"/>
            <a:ext cx="3168352" cy="402242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Концепция ФГОС ОВЗ и АООП (умственная отсталость)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Информационный портал</a:t>
            </a:r>
            <a:br>
              <a:rPr lang="ru-RU" dirty="0" smtClean="0"/>
            </a:br>
            <a:r>
              <a:rPr lang="en-US" dirty="0" smtClean="0"/>
              <a:t>fgos-ovz.herzen.spb.ru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Picture 2" descr="Концепция Специального Федерального государственного образовательного стандарта для детей с ограниченными возможностями здоровь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636912"/>
            <a:ext cx="3168352" cy="402242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" y="1"/>
          <a:ext cx="9144000" cy="55172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41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83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64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92743"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Образовательная программа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Сопостовимость</a:t>
                      </a:r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с образованием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здоровых детей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(академический компонент)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Возможность перехода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 другой вариант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образовательной программы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Особые обязательные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условия</a:t>
                      </a:r>
                      <a:endParaRPr lang="ru-RU" sz="1800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2244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Вариант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Частично сопоставима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Предусмотрена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коррекционная работа;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специальная организация среды; 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систематическая специальная помощь обучающимся с ОВЗ;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создание адаптированных образовательных программ и индивидуальных учебных планов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12244">
                <a:tc>
                  <a:txBody>
                    <a:bodyPr/>
                    <a:lstStyle/>
                    <a:p>
                      <a:r>
                        <a:rPr lang="ru-RU" dirty="0" smtClean="0"/>
                        <a:t>Вариант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сопоставима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Предусмотрена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коррекционная работа;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специальная организация среды; 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систематическая специальная помощь обучающимся с ОВЗ;</a:t>
                      </a:r>
                      <a:r>
                        <a:rPr lang="ru-RU" sz="1200" b="1" dirty="0" smtClean="0"/>
                        <a:t/>
                      </a:r>
                      <a:br>
                        <a:rPr lang="ru-RU" sz="1200" b="1" dirty="0" smtClean="0"/>
                      </a:br>
                      <a:r>
                        <a:rPr lang="ru-RU" sz="12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создание адаптированных образовательных программ и индивидуальных учебных планов</a:t>
                      </a:r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835696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Информационный портал</a:t>
            </a:r>
            <a:br>
              <a:rPr lang="ru-RU" b="1" dirty="0" smtClean="0"/>
            </a:br>
            <a:r>
              <a:rPr lang="en-US" b="1" dirty="0" smtClean="0"/>
              <a:t>fgos-ovz.herzen.spb.ru</a:t>
            </a:r>
            <a:endParaRPr lang="ru-RU" b="1" dirty="0"/>
          </a:p>
        </p:txBody>
      </p:sp>
      <p:pic>
        <p:nvPicPr>
          <p:cNvPr id="5" name="Picture 2" descr="Концепция Специального Федерального государственного образовательного стандарта для детей с ограниченными возможностями здоровь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51795"/>
            <a:ext cx="1580230" cy="200620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Адаптированная образовательная программа </a:t>
            </a:r>
            <a:endParaRPr lang="ru-RU" dirty="0"/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971550" y="1557338"/>
            <a:ext cx="7726363" cy="4525962"/>
          </a:xfrm>
        </p:spPr>
        <p:txBody>
          <a:bodyPr/>
          <a:lstStyle/>
          <a:p>
            <a:pPr lvl="1" algn="just" eaLnBrk="1" hangingPunct="1">
              <a:buFont typeface="Arial" charset="0"/>
              <a:buNone/>
            </a:pPr>
            <a:r>
              <a:rPr lang="ru-RU" dirty="0" smtClean="0"/>
              <a:t>- это образовательная программа, </a:t>
            </a:r>
            <a:r>
              <a:rPr lang="ru-RU" u="sng" dirty="0" smtClean="0"/>
              <a:t>адаптированная для обучения лиц с ограниченными возможностями </a:t>
            </a:r>
            <a:r>
              <a:rPr lang="ru-RU" dirty="0" smtClean="0"/>
              <a:t>здоровья с учетом особенностей их психофизического развития, индивидуальных возможностей и при необходимости обеспечивающая коррекцию нарушений развития и социальную адаптацию указанных лиц</a:t>
            </a:r>
          </a:p>
          <a:p>
            <a:pPr eaLnBrk="1" hangingPunct="1"/>
            <a:endParaRPr lang="ru-RU" dirty="0" smtClean="0"/>
          </a:p>
        </p:txBody>
      </p:sp>
      <p:sp>
        <p:nvSpPr>
          <p:cNvPr id="4100" name="AutoShape 2" descr="data:image/jpeg;base64,/9j/4AAQSkZJRgABAQAAAQABAAD/2wCEAAkGBhMSEBUQExQVFBUUFRcVFRcYFxcVFxgYGBUVFxcXFBUZHiYeFxolGRUUHy8gJCcpLSwsFR8xNTAqNSYrLCkBCQoKDgwOGg8PGiwkHyQqKSwsNCkqLCwpLCkpLCksLCwsLywtKiwsKSwtKS8sLCksNCwtLCwsLCwsKSwsLCksKf/AABEIAKwBJQMBIgACEQEDEQH/xAAcAAEAAQUBAQAAAAAAAAAAAAAABgEDBAUHAgj/xABSEAABAwIDAgYPBAUICQUAAAABAAIDBBEFEiEGMRMiQVFh0QcUFRYyU1RVcYGRkpOU0iNSocEkQrHT8BdicoKipOHiCCUzNUNFlaPCNGV0svH/xAAaAQEAAwEBAQAAAAAAAAAAAAAAAQIDBAUG/8QAOhEAAgECAQgIBQMCBwAAAAAAAAECAxESBBMhMVGRodEUIkFSYaKx8HGBksHhBUJiMuIVQ1Nyk7LS/9oADAMBAAIRAxEAPwDuKIiAIiIAiIgCIiAIiIAiIgCIiAIiIAiIgCIiAIiIAiIgCjm3O2sWG03DPBfI+7YYxe73AXNyAcrQNSf2khSNR/bShjfAHva12QkAuBNg9pa7drqCNyrJ4U2XhHFJROLHs/4jwmbJTho3syP3X5XZ73su1bD7WsxKjZVNbkJJY9l75Xt8IA8o1BB5iFw3aDsdhhL43tDSXOlDzowakuDtSfR+K6n2EsIMGFNcRbhpHytuCDlOVjTY62IZmHQ4KkKinqNKtJ09ZPkRFqYBERAEREAREQBERAEREAREQBERAEREAREQBERAEREAREQBERAEREAREQBFQqhktv0QHpajG5S+F7WgbtCecHT8V7rsehaCM2Y7uLr+O5Y8Fc2QcU68x3rCGU5PUnm1NN7Lmjp1YLHZpEGj2ZfM0iYgMLcrmtF7cjmC/KNRc825TzA52xRspyMoaAxmpIsNGgk63svDKRoNxqTrc9PMOS6xXPzcbnPF9ANh7Tr61vToRpx0EVa8qsrskyK1TSZmA9H47irqFAiIgCIiAIiIAiIgCIiAIiIAiIgCIiAIiIAiIgCIiAIi02NbYUlI4MnmDHHks5xHNfKDa/SobsSlfUblFbp6hsjGyMcHNcA5rgbgg7iDyq4pICIiAIiIAtbjWGGZnFdYtvYHwXbtDyg6aHkvuK2S5htVjEvCyAyyMLXubZr3MAAOmjSOSxv0qJUo1YuEtTJVR02pIyKxwikLJTkIOlwSCOS1rb1jNxItIOo5WncStNT9kB1uCqohVsFwHGwlaDvs63G9dj0rX1W0VK55LXzQji2jLM0emhudSd19/KvCqfolL/L0aex6T1YfqF11lyOgPxeVzRZpLnENAG835W+jeegHmWzp4zcBwtl5PRoAua0mLMe7K10buYsJaT6GuAPsupvQ1rm0sj5HF2Vhdc6utY2bfeTcttf7w5l7VCclHBJPQtb033JHn1acb4oNaXqXtkrixSEADhYrga8dvWvfdeDx0Xvt61yjZ7GImxRg4ZPIWxMBc2nicHHKBmBJ1B336Vue+GHzRU/LQ9apnWavJ7dj3onvdiDx0Xvt607sweOi+IzrUD74YvNFT8tD1qo2ij80VPy8P1JnGMx4Peiew4pC9wa2WNzjuAe0k8ugBWUoXs7jLJKljBh08BOb7R8MbGts0nVzTcX3etTRaQldGFSGF2CIiuZhERAEREAREQBERAEREAREQBERAEREAK4xtFh7auSQudlL3Hjb93g2HrXYK2QNjeSbWadTpbRchZTl07o2szC7hf7ty0A2PNYrjymeGyOvJoYrk67HUPBUva2cyCIizjzOaCQP64epWoFs3tOxszy+5ErxGwgcrBvy66avPqU8BvqtqMsUEZV44ZsqiItjEIiIAtDtLsdDWDM67JALCRu8jmeNz2/iOQhbatke0DJlvfXNf8lrZJKsnivhA5jE8/jwgVHPCVd9lziuP7MVFLOInROOY2Y5vGY4WvdruTTkO7oWpmZvaRqN4I1HqXZNqTUcG0yuY5gdrkY5liRYXu9195XKMXpjJK0NF3XsC3wtTut0lax60cRCk9Rao4A4EEaDdYDf6FNcGjkdSy0tg60bTE4ktHhizHGx0Fi4b+UcoWFgew8obmkJYSQcpGZ2m69tBvdp0rbV+CzxROkjldGGgudZmrg1osMxvbc73ljOdrl28KxLWjJwSjxKOIMZ2kQxrWaia9mtAF7OHMthkxXmofZN9axcKwV8kTZBiFQzNrYPbzkfksvvdk85VHvt61y4pePAydSpfU/KeS3Feah9k31rDrKzFW8W1Df0Tae16zu9yXzlUe+3rUcxyEwB0klbLK3VuVzgWu4p8K28abkxyWnTwLU5VJyUdv8AtPFB2TJqednbTqYxZsrnRiQEX0uCSbgXva2vruut0tUyRjZGODmOALXDUEFcWodkeGkY6eJ3a+UuOZpDnENJueVoub67+S/J0nYOFkdO+OMng2zP4MHkabXA5hn4RXoVHLQzurUVBXv6fYkqIi6zkCIiAIiIAiIgCIiAIiIAiIgCIiAIiIDBxV4DS5wuxrSSN9zpyH+NVAotn88j3RvLTmvE9hyvaLWAc39YW4p9F1ONo78A6wJ1F7c19f2KISOszMBfLqbb7c45187+p5dOjlEaSjiVr+PbqfwR62Q0rwxp2dzHp9jyyPV2ciaN7XcoGbj23X0I16l0KjdaNuY621UNp8XeSW3zWte+pF9wv7d62GIYkWRtLQSSQOcNHPZdVDL6WC0Yu+x6+0zrZPUlO8miUteDqNVVaCs2rip8kctmvLA4tuBa9wLg+grH/lCpuf8AtN616WegtbOPMVHpSJOijH8oVNz/ANpvWqfyhU3P/ab1pn6e0no9TumZtkbUjjus5uo3+EBpbX2LndHDhb25qmqLZszw5vDvba0jg0ZRu4oapNtBtlBPAY2uAcXN8Jwtob/q35vxWpoKvgmZHYfLMQ554RjIZGuzPc4WcXXOjgNeZZTlCT1mnVp07VFZ3+HFmtxRmFxQvkpqnhJgOI3h3vvqAeKdDpc+pQ2Kva6Zpfo1xGbW1hoHa8mi6FilYJYJIhhtQwvY5odwUIym2huHX0PMuUslAcL6gEEe1dFFrC0jlm4N3j6p+h0WkoMGJIdV6cn6S8KxtFQYQ2kmdDVF0ojdwbRUyOJdbQBt9fQtjhePRu47cNmeHNuC2KFwI5wcwuFXH8SElLNGzDKhj3RuDXGGJoabby4OJA6QufqxfYbY6WpviiMbHz4MKRorf9vmfmuKonLmOTVgt4Nlu+2Nm+j3a3qV3YrbKQ0MTYsPkmbGODL2vYAXN36FtxvC3nfZUeapviR/Suh15Sd7v5Nl3ksU9XmiRqes2dA4oBPorPzUexmehcWxUQtwg477S+CHDQCTXnNxzFdFwjFJairySUL4WgFxc9zCBlGgsBrc2HrXL9rcBkjxR2RptK+7d4Gp4wvyb76br9CyqzlKFm3p2stRpwjPVpXin6Ekm7JGWkzFh7ZDco14kljla8EG4ve5aAfUNVOexxi7nUzOEu7hONmNvCc52Zum8Z8xB/neocpk2dllrG0jmPBzFznk8Tg7AFwbbw9N4Njddao4xExsbOK1gAaOQALCtVp5LhvrfocuV5ZGLwPT9iZpdR2nx2R0jYRlc5x15LAakm3R0cykS6aNZVY4o8TGnUVRXQREWxoEREAREQBERAEREAREQBERAERUJQGux3GIqeMvle1g53G3pAG9x6BquYYz2R6NxPBvdFa93GKSzr8xA03cvOrHZcxGKaojMZDgxhY5w8HNmJAvyjU9ChENUzQEf4qHTjUWkupSps6Lge1lI8NbLVgXN7hkhHR+rZunKeddNw+jiDWvjs8EXa++a45wd3sXzFXUnB3mjvbe5o3elo/JS3YLsgy0zwC7PC7wmX0I+8y/gu/by865aeQ0ac8dry2vS/wa1MonNa9B1HaGepiqC6Gm4dr2MueFEeUtzCxBab3ve613dqu83n5hv0JNi1XXTPfQTxRRRtjY4SwmRxeQX30dxRlc3RO5mMeV0vyzvqWsoO/9VvfwOWSlft4Du1Xebz8wz6E7t1vm93zDPoTuZjHldJ8s76lTuZjHldJ8s76lGCXf9ORXT48A7HK23+73fHZ9C1OytTiPawdF2q9jnOsZOED9DlN8nF3tW1dhuMWP6XSbvJnfUtLslhTZqUSR180TS51mNlDQNbninUak6FZzi1pbvu/BZO2tN7uaN6KnFfu0P/f61xjEMPeyeSFwAc17m6E20cd3RpyrsY2bPnOo+M3rULqdm5Zague23GsZZJGOzAaZswdxiQNw115FanUw35lo4ZeHv4s3WCurYo4m07acRhoyiQyF2upvlI5SVscaxHE46aaR7aLK2N5dbhr2DTe1zvssaj2cJcAMQmaBzPZpbdZX8X2aJp5Q/EZpGmN+ZhfGQ4ZTxT0FUbV7u+9FXOPde/8AuIx2NqTExRfor6MRcK8fatlL81m38HS25SrtXHPGYd7s60+DbHwRwsEWJ1ELXAPyMqmNaC4AnQfxos/vZHnir+bb1rulOF9C97zpwt62t34Njs7FiLaw9tupXMLHX4ESB19CPC0tovdZh8M1Q8nR8To3g9Bvcf2Bu5bLEwjARDUsm7pTTAZgWS1DXtOZpbqL8l7jpAW3roGNc4w8aa1yzO431be7ASAbCwcW6X5ib5ytJave9ldMZa/e5GOzjSGQjUizecMvf2k6n1cy84hPljJ15uLbN/Vvpf039B3LMdgMkjGl73Rm2rWkaHpdbVWnbLlwaBNICHtcC6ztzgSNwJvbnXlPIak6mOUtZ588maqYoyvp7S7slJG2Robx3vYS52UgsaCCA4HVoJIAaTyG1gLCXqjWgbtOVVXqwjhVjtlLE7hERWKhERAEREAREQBERAERW6ipbG0ve4NaN5JsEJSvoRcRR1+3NOCQBIbcoaLH0XcCqd/dP92X3W/UqZyO06Oi1u6yRqNbcSwiJgnqXU7C4i7XBofpuddpuF67+6fmk91v1LU7RbU087Y2GCadokzvjEQku0Me25bexs5zDqqynGxaFCpCSk00RWoo8JkvmxAm++8kf7ODWlxDZXCsp4KvaHchL2OHrbYX9RCl3dDD/Nc/yTOteJsQw/Kf9VzDTyKPrWSm1sN5pT14nuOUR1HBTOgL2StH67Dma4HdlK1UEwZM6NpJaHXHRc7v451strqiPt97o43QsLWZWOYIyOIL8QaC5BPrWgo5ftC70H812Rd0mefKKTdjq+ytDQSwukqKx1PIZCC1tSILtDW5XFvKd+vR0Ld9xMK86S/PjrWu2Ylo2QtM9FJKXsiIcIGSaiMNeb3uLvDt+/etz3QwzzdJ8mzrXHKq8T08ToztGNk5abLu7Cz3CwvzpL/1Adar3AwzzpL/ANQb1q53QwvzdJ8m3rTt/CvN0nybetVzr73EZ6j3v+pYqMCw8McWYnM5wa4tb2+DmcASG2B1ubC3StJgTsEZTRsqobztBEpMNQSXZnby0WOltykD6/CrG2HyA20/QhvWDsptpVSUzWR4e+bgfsnvbK1oLwATxSzTeDvW0K7SaxcWLQqvq6beMUW+2Nm/FD4NX1Khm2aP/Db8Kr6lvxtHXeapPjx/Qq98Nb5ql+NF9Kvn33nvY6OtnmiR8P2Z+4z4dX1LAx7uEaaTtRjTUZRwQDKkEuzDQZxl8HNvUv7v1fmmX40PUsHHMRrJaeRjcMkY4gEOMkRAyuDrkCxI4vIjrNq2J72TGik1o80TT4FXYK2lhbPBeURtEh4CU8e3G1AsdVnd0dn/ABA+Xn6ldwfbmsmha+LDXyMHFzNmFiWgA72LP76a/wA0y/Gb9C57R28DpeO+m/8AyI1XdLZ7xI+BP1LGw/aWgpn8PRU7XP1Y42kiytNj+sNdQPYt93z13mmX4zPoUO2pqpnlj5qZ9NlJADnB2a9jo5oFrBa0opy/BhXclDt+tPgSmXsrhrbupx6pdP8A6KjeyiSQeAaGi1wZDfUO3HLpbLYgj9YKCiLhuLuA3bjccnr5FqGi85ivoDz3NyL7/WutwPPUj6WwLFm1NOydu543cxGhHtCz1zjsUVgYZKYnwgJG3PNYOH4g+oro6pJWZZO6CIiqSFQOVV8/9lPAn4LWw4hQzSR9sOeXguLuOCHEOv4bHB3guv4J9QH0Ai+ZsK7MteKjhXTF13XMbrGMjeWgfqjkFtdy+j8LxFk8Mc7DdsjGvHoIvY9I3epAZSItfi+Ow0zc0rrE7mjVzvQ389ytGLk7IGwRRT+Uim+7N7rfqT+Uim+7N7rfqW/Ra3dZF0bnHcRkiY3go2ySPfkaHOyN8F7iSbHkYdFCMQoMRmdmkjY7mHDgAf0Rk0WbjO0zK0R08EktPIZMwlytu0Njkvl428jTXkJWuq8HqYmGSTGJmNG8ubHb9up6Fw16U4ywyTPQyaqqaumk/FNvgWe96t8Qz47fpVDs9WeIb8ZnUveG0NRUNL4MYkkANjaOM2PMQdR61md7eIedJvgRrDNv3Y6umy70d0jXd79b5O34zOpWcNdVxVZiYyESlhAje4u4oyuc7M0jXwdFt+9zEfOcny8SjTMOlGK8B26/tp7SX1HBszNjbHmDBH4Lbm3SbX5laNNt7PfzOfKMpc4NYl8k7+bQS0SYp4mk9+T6kdLidiOApd3jH9atd7Fd52l+BD1p3sV3naX4EPWr5p/6nr/5PK6+1+Xkca7KcUwq43zMYxz4h4DiQQ1zm3ueXX9iidI4m/oA/AhdV7IPY+qZAyR9Xw5jdl47GsyteQMwLL6Xte+6/pWHsds/SlslHPGxku5krrFwvxczbmxLSb25irZyMGk3f38jto5POrByXZvJls5PX04fFHTxyluUPvLkyOvI8NHPxZG69C3Pd3E/IYfmP8FrsJwWrM9VHHXOzskYZXmGI53PjBabWIbZoA0W173sQ8vPy8XUsGmnZ3fwt9zlTt+2/v4ot93cT8hh+Y/wTu7ifkMPzH+Cu97+IeXf3eLqTvfxDy7+7RdSj6uBOL+PH8lk49ie/tKG3/yP8FHdicIr46bhaaeBrKh7psskbnuBPFtccnFUnOAYh5cPlo+paDZzZqOambIK2eIEuGRkxY1uVxBDW5hlFwdFF7PU+BZVsH7fv6s2/A4v5TSfBd1pwOL+UUnwXda8DY5vnGp+YP1qveiPOVT8c/UpxeD3onpP8eEeZUxYx5RSfBcsDG6jFYaeWWSelLGsOYCIg2PF0v6Vnd6f/udT8f8AzLDxrZgNppXPr55Wtjc50b5Q5rgBezhfUaKMXg96HSv4cI8zG2TwbEqakjjgmpeDcOEHCRvc7jgOsSCOhbjLi/jqL4UnWtfguyvCU8cjcQqWtc0FoExsBqABxt1gFnDY13nGq+KfqU38HvRMsqbbeHhHmVy4x46i+FJ1qNbYUNc6MuqX07mts77NjmuueLpcnnUl7z3+cqn4v+ZavH9lHiN16+eTiOOVzwQbC9iL7ir05WktD3opKviVsPCPM5/g9RZ38ch//Fc2o2dko54Zzcsqo2StPM4tbnZ6rt9TgsHCuNIGD9Y2Hrtb813jbfZgVGGuga0F8TWvivvDowNAeTM0Ob/WXot2sYpazl2BYyYZoqgHwHC4/mnR49hK7y1wIuNQdQvmTDqm/Fvpya+td67H+JmfD4nO8JgMZPPkOUH2WUVF2iGwkSIixNQuO/6R0bjT0lrZBLJfde+RuXlvuzcnrGl+xLlH+kM79CgHPMfwjPWgPnoi3pX0f2BZnnDHve8FnDODW38ANa3MT925N7evlXze5tl9D9hSI9wZrNuXST2AtmP2bWgakAm4tqRyKfiSbTaDstU7bx00sTjuMhc3KP6Df1vSdPSoJUbQxSOL3zsc47yXgk/iptHtLXNaG9ynGwA/9TFyC33VU7WV3ml/zMX0Lvo5bCirRp+ZciczJ9q3rmQTuvB42P329ar3Wh8bH7wU4O19d5pf8wz6FnU+PSvhc6enNMbizRJwryN3GDWtym5bYX1/bv8A4r/DzLkQ6MkROlwQv4N0sRdA9wznfZnK4gatFtb2Ucw/B4a2rqGU7eCgYCIy0aEg5W5zy34zrc2i6ZV1TXRuJAc2xzNymxbY3aW7917i/o3EKMz7T0lI9kIfFHxsuUAC3Jdwbo0bt68fLK8qslO243yelHF1uwjldsSKRnDSSskyNzviLTldbe0OvfXkKlLKLASAc7BcA2LpLi/IbDeoftFjLsRm7Up2ukIfq9gBD2sBu1oG9uYg3vY5R0FdCpMR4ONkYw2pIYxrATHGScoAudd+i45adMrX8UVr5pSsjXdpYD41vvzdS1UtFg4qy59nUnAgZvtnDh+E3EtGa/B8+ilfdgebKj4MXWo8ZpX4mJG0UnBxR5jAWsa7jsLA8tJy2zXt6+dVWFPWvkjKM6cZJ33a9TKcBs1/M9lV1KvamzXOz+9dSkXdR/mqb2Qda892H+ap/dhWuP8AkdXSKe2X1LkRuag2ctdr2AjUa1A/JRPG2RuqmmKqifET4TrtLAfGXbd1hygG/NddPOOvH/K5/diXg7RP811Hux9SpLDLWzSll8aUsSu/jJciI7OxYQGyipqMrhO9sbmyTwtfE0NDXhkZtYuznn3rb8Hs/wCVn5mq61awrGb1NTUuwyeaOTg2MAjikyGIOZINdBdx5ObVbY7SR+Zqn5eHrXoRlDCtL1L9y+5xzpupJztr06tvwNf2tgHlZ+aqOtO0sA8s/vc35lZ52piH/Jqn5eFeTthEP+T1Xy0SnHDa/qRXo8u7wNbWYfgXBvLK3jBji39LlPGynLpfXW2iwdnKHCjTM7cLO2OMJL8KNQ42PFFtRY6c63km3UDRmdhFSGjUkwQgADeSTuCwNl9t6c0rDJQVEjrvu9lMJGnjutZ3LpYdFrcixqwdRXgr226fQiSnRWq1/AvdzsB+9H7ZupO5uA/ej96XqWd37Ufm2r+THWqd+1H5tq/k29aw6PV7nlZTPz2+vIwu5uA/ei96TqWBj9DgzaWZ0DozKI3cGA55Oa2lgdCt337UXm2q+Tb1rDxfailmglhjoaiN8kbmMe+mDGtc4EAuf+qL8qOhVSvm+DLRyiaafPkWI67ZzKLtbewv9nU7+XcOdeu2tm+ZvuVXUthDthxR/quoOg1DYiD0q532Dlwuo+HEfzWd4bUdbymjfW/rXI1gm2b/AJnu1XUsLE+4Jb9iWZ7Oy6VHhW4vhC2+ykHfSzzXUfBhP5rFxHaGJzf921DengIuUdDlKcL60Q8opNaJP60c2wSMOqWMLsuaRjcxNst3AE+q6+pMull8pTXjmBGliD69fzsvqDA8RFRTQzj/AIsbH+tzQSPbcL0qiOKB83Y3RinxCeEEgMle1t9+VriG/wBmy7B2IsTzwzxa8R7X3/ptsR6jHf8ArLl3Zdi4PFp3NFrmN/vRR3PvAqb9gaozNqRy/ZH1faD9qtLTAqv6jrKIi5zYLmnZ5pGuoIXuGrahoGpGjo5Li3L4LfYulqAdmnCJ6jDmiCMyGOZsjw0ZnBgjkaS1u91i4aD8lK1g+bK+MC1hZd+7H+OQ0mz0bTNGyYsmIaXAuzvkkyEsFzuynULhusbrOu1384Fp9YOqyO69uVq0cUyqk0dEq9vauORrG1bJASLkU7GC1993D8l4pOyfWve1jchLiGtGVlyS7KBu5yFzwVwcdXLb7I4tHHXUxeQAKhl9Rpc2BPoJB9SqoKJeVRz1pfJW9DuVMaiIfbTCUk5bCNjGtJtuI1dvIubDoWNXni5t5FiTYXtmsf6tz6jpzEe6mbM7L6DbpD5G/tLfYsSeYvJY0Xe6+VgN3G4tu9Fw7mLQVnKN4tFoytJMtuqraHc4G/INBcXPJrpfpC4ZtY8PrqgjxpHss38l2WOMOe1spe0NzB4bo7mLd4ty3PR7IvS7DxkSPfn4Z0mdt7Gxbcg8XTI4k3B19BC46VRRjZnfVpOU7op2LcJrQx09KKa7SWnh+EB4waeKGDmaN/Sp6XY5zYd7Z+pXdmsHoaaBsYmqMxAL/tJoyDYCzhG7KLAAbz4O8qRsweAgEVE1jqLVUp/812RcGtSe/wCzPOqQd7u/Eipkx37uHe2Za+lkxE1Tz+jNqHBsLyGvdEGtEkjWi+pdYOJPoU77iRclRP8AMyH/AMl6Gz8Xgcc8Yvz535y6xFy8EOJsbb92iipFNaFbf92ysYpO79SOCHF/GUXuSL2I8W+/Re5L1qR97cf35vjz/Wne3H9+b48/1rnzT28TW8NnrzI8GYr96h92brVQMV56H2T9akHe1H96X48/7xU72o/vS/Hn/eKc09vEjqe78zn9FSYpA59PB2o+znTPzh4AMz3us05hcaHkWcDjfi6H2yfWpaNmY85LXysNgCWyvu4akZiSSbXNvSrne4PH1HxXKVCS7TdVYJJYVufMiIdjXiqD3pfqXoPxnxND78vWpZ3uDx9R8Zyp3uDx9R8Z/Wpwy2jOx7q3PmQ7EKbFpoXwuiogJGOYSJJbjMLXF/StZsjPilPRshgpKeWNrpMr3TZXG80hNxcbiSN3Iuid7g8fU/Gf1q1TbOBjcrJ52NuSGh0ZAzOLjbNGTvJOp5VNpIOpBq1lx+zIwccxnzfT/Mf5l57v4z5ug+YH1KXdwneVT/3f9yncN/lU/spv3KWl7sVxQ2LzcyI98WM+bYfmB1rWbR7RYqaSZstCyFhYQ6Vs4cWC44wby62XQu4knlU3u037lWqnZ9z2OZJPJIxwIewsgAc06EEtjBHqKWkMUNi83MieG4nirIY2Clp3BrGgO4UtvpvtfT0K/wB2sW8jp/jHrUnj2bsABPMAAANYzoBpvYvfe67yib/tfu1XNPa+Bn1di83MindvFvI6f4x61Zq8YxUsINHBz/7U8nrUx73XeUS+yH92qHZ11rdsy+7B+7TNPa+A6uxb5cz5x2oD21DuEbkfqXNBuAXcbQ8o1XaewjiBkwzI52bgZXsb0NIa8D2vcoF2XdkJYZmSgSSMcwB0uVoAIJGV2UADTLqbXupB/o9PPA1bbjKJIyANbEtcDqP6LfYu56YHOlaRo+zzTAV8breHTtv0kPlH7LK92AcSAqpoCRd8WZvSWuFwPU6/qK23Z4weSQ00kbHPsJGOytJAJfEGXO4EudYDebqBbGvOG4rA+ra6ny3c4Pa4OyPY9t7W3an+Lqf2jtPppFr8DxuOrgbURZ8j72zscw6G17Hk6dyqsDQz1i4i94ZxNCTa/N6FlKjm3QEVqKGR/hOe70k29iwJdlY3amNh9LWn9oU2MATgRzKbggo2TiH/AAme43qXql2SiMjbxM8IX4jd2/mU1dAOZeBCN6A178Jjv/s2e6229x5v4uqspMmrOKejQH0jcf8ABbZzAvDmBQCM1GzsMjy+RurjdzgXDXnIDgsGLAoACS12YHQZ5OXcLF2qmJiCwJaZtzpyrLNx2G+ektTNMzZQS3fHIGgi2UsvY6WNiTzfitthuByxNyiVtsxIvGDvN991sMPjABsstXUUndGcqkpKzZgto5b6yMI5RwVtPTmWXwQXtFYoeeDHMqcEOZe0QHjgRzKnADmVxEBbEATgG837VcRBct9rt5vxKp2s3m/Eq6iE3LParUFK1XkQgtdrN5vxKdrN5vxKuogLXazeb8Sna7f4JV1EBa7XHSna46farqIC3wA6faq8COle0QGpx4MdC+BwzCVhYQd1nAg3/FaLsebGRUPCuidJZ5ALCRk581gBd3JfmUjrGAu1V+gjAabc6mwMTHrlgaLEE6ggEcUtcN/SFqHUfbEzXSgO3N3DQX5NNFIqxgNr9P5K1TQgOBQGRS0wY0MBJA5zc+j0Kquoo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4101" name="Picture 4" descr="http://rencredit.ru/media/121831/tedd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5572834"/>
            <a:ext cx="1224136" cy="1285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/>
              <a:t>СОДЕРЖАНИЕ АООП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вариант С</a:t>
            </a:r>
            <a:r>
              <a:rPr lang="ru-RU" dirty="0" smtClean="0"/>
              <a:t> – в структуре АООП АК – сужен; расширен компонент ЖК.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вариант </a:t>
            </a:r>
            <a:r>
              <a:rPr lang="en-US" b="1" dirty="0" smtClean="0"/>
              <a:t>D</a:t>
            </a:r>
            <a:r>
              <a:rPr lang="ru-RU" dirty="0" smtClean="0"/>
              <a:t> – максимален компонент ЖК, но и не исключается АК.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Предметный (образовательный)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Коррекционный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ВПОЛНЕ РАЗУМНО сформировать отдельный блок - воспитательный</a:t>
            </a:r>
            <a:endParaRPr lang="ru-RU" dirty="0"/>
          </a:p>
        </p:txBody>
      </p:sp>
      <p:pic>
        <p:nvPicPr>
          <p:cNvPr id="6148" name="Picture 2" descr="http://www.mbdou74.ru/sites/default/files/styles/large/public/bufer_obmena01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1871663" cy="152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 с ограниченными возможностями здоровья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Дети с ограниченными возможностями здоровья (ОВЗ) – это дети , состояние здоровья которых препятствует освоению обычных образовательных программ  вне специальных условий обучения и воспитания.</a:t>
            </a:r>
            <a:endParaRPr lang="ru-RU" dirty="0"/>
          </a:p>
        </p:txBody>
      </p:sp>
      <p:pic>
        <p:nvPicPr>
          <p:cNvPr id="5121" name="Picture 1" descr="C:\Documents and Settings\user\Мои документы\Мои рисунки\44e3add9-d12f-4e06-818e-629e99b39bb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380312" y="5013176"/>
            <a:ext cx="1381978" cy="172747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 с ОВЗ: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Нарушением слуха;</a:t>
            </a:r>
          </a:p>
          <a:p>
            <a:r>
              <a:rPr lang="ru-RU" dirty="0" smtClean="0"/>
              <a:t>Нарушением зрения;</a:t>
            </a:r>
          </a:p>
          <a:p>
            <a:r>
              <a:rPr lang="ru-RU" dirty="0" smtClean="0"/>
              <a:t>Нарушением речи;</a:t>
            </a:r>
          </a:p>
          <a:p>
            <a:r>
              <a:rPr lang="ru-RU" dirty="0" smtClean="0"/>
              <a:t>Нарушением ОДА;</a:t>
            </a:r>
          </a:p>
          <a:p>
            <a:r>
              <a:rPr lang="ru-RU" dirty="0" smtClean="0"/>
              <a:t>Задержка психического развития;</a:t>
            </a:r>
          </a:p>
          <a:p>
            <a:r>
              <a:rPr lang="ru-RU" dirty="0" smtClean="0"/>
              <a:t>Нарушением интеллекта;</a:t>
            </a:r>
          </a:p>
          <a:p>
            <a:r>
              <a:rPr lang="ru-RU" dirty="0" smtClean="0"/>
              <a:t>Нарушением эмоционально-волевой сферы.</a:t>
            </a: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изменилось в составе детей с ОВЗ?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Растет группа с сочетанными и комплексными нарушениями в развитии;</a:t>
            </a:r>
          </a:p>
          <a:p>
            <a:r>
              <a:rPr lang="ru-RU" dirty="0" smtClean="0"/>
              <a:t>Растет число детей с ОВЗ, достигающие нормального развития.</a:t>
            </a:r>
            <a:endParaRPr lang="ru-RU" dirty="0"/>
          </a:p>
        </p:txBody>
      </p:sp>
      <p:pic>
        <p:nvPicPr>
          <p:cNvPr id="3073" name="Picture 1" descr="C:\Documents and Settings\user\Мои документы\Мои рисунки\Рисунок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653136"/>
            <a:ext cx="3101777" cy="195286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">
  <a:themeElements>
    <a:clrScheme name="Тема Office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Тема Offic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Тема Office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3200</TotalTime>
  <Words>924</Words>
  <Application>Microsoft Office PowerPoint</Application>
  <PresentationFormat>Экран (4:3)</PresentationFormat>
  <Paragraphs>106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Тема2</vt:lpstr>
      <vt:lpstr>Методические рекомендации для педагогов по обучению детей с ограниченными возможностями здоровья в МБОУ «СОШ №2 с.Ачхой-Мартан»</vt:lpstr>
      <vt:lpstr>Презентация PowerPoint</vt:lpstr>
      <vt:lpstr>Концепция ФГОС ОВЗ и АООП (умственная отсталость)</vt:lpstr>
      <vt:lpstr>Презентация PowerPoint</vt:lpstr>
      <vt:lpstr>Адаптированная образовательная программа </vt:lpstr>
      <vt:lpstr>СОДЕРЖАНИЕ АООП</vt:lpstr>
      <vt:lpstr>Дети с ограниченными возможностями здоровья</vt:lpstr>
      <vt:lpstr>Дети с ОВЗ:</vt:lpstr>
      <vt:lpstr>Что изменилось в составе детей с ОВЗ?</vt:lpstr>
      <vt:lpstr>Синдромальный  анализ СКОУ</vt:lpstr>
      <vt:lpstr>Выбор программ ― основа обучения.</vt:lpstr>
      <vt:lpstr>Разработка учебных планов и учебных программ.</vt:lpstr>
      <vt:lpstr>Индивидуальный образовательный маршрут</vt:lpstr>
      <vt:lpstr>Презентация PowerPoint</vt:lpstr>
      <vt:lpstr>Презентация PowerPoint</vt:lpstr>
      <vt:lpstr>Особые образовательные потребности</vt:lpstr>
      <vt:lpstr>Общие принципы и правила коррекционной работы: </vt:lpstr>
      <vt:lpstr>Эффективными приемами коррекционного воздействия на эмоциональную и познавательную сферу детей с ОВЗ являются: </vt:lpstr>
      <vt:lpstr>Презентация PowerPoint</vt:lpstr>
      <vt:lpstr>Эффективными приемами коррекционного воздействия на эмоциональную и познавательную сферу детей с ОВЗ являются: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Crown</dc:creator>
  <cp:lastModifiedBy>Муслим</cp:lastModifiedBy>
  <cp:revision>84</cp:revision>
  <cp:lastPrinted>2018-01-23T09:08:29Z</cp:lastPrinted>
  <dcterms:modified xsi:type="dcterms:W3CDTF">2019-02-16T16:49:07Z</dcterms:modified>
</cp:coreProperties>
</file>